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949b3a56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949b3a56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b6b68979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b6b68979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b74e20a2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b74e20a2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6b68979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6b68979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74e20a2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74e20a2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b6b6897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b6b6897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a2d77554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a2d77554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949b3a56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949b3a56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a2d775542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a2d77554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949b3a56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949b3a56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a2d77554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a2d77554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a2d77554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a2d77554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a2d77554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a2d77554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a2d775542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a2d77554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a2d775542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a2d77554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b66ae8cc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b66ae8cc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949b3a5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949b3a5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a2d775542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a2d775542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2d775542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a2d77554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b74e20a2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b74e20a2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a2d77554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a2d77554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towardsdatascience.com/machine-learning-step-by-step-6fbde95c455a" TargetMode="External"/><Relationship Id="rId4" Type="http://schemas.openxmlformats.org/officeDocument/2006/relationships/hyperlink" Target="https://finance.yahoo.com/quote/AAPL/history/" TargetMode="External"/><Relationship Id="rId5" Type="http://schemas.openxmlformats.org/officeDocument/2006/relationships/hyperlink" Target="https://www.youtube.com/watch?v=tQx-XGPecBA" TargetMode="External"/><Relationship Id="rId6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Daily Closing Price Variation for Apple Stock</a:t>
            </a:r>
            <a:r>
              <a:rPr lang="en"/>
              <a:t>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956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Jhony Ortiz, Aaron Hayward, and Sai Moturi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Tuning Parameters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1545" l="0" r="0" t="0"/>
          <a:stretch/>
        </p:blipFill>
        <p:spPr>
          <a:xfrm>
            <a:off x="152400" y="1277025"/>
            <a:ext cx="8105775" cy="32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200" y="1884050"/>
            <a:ext cx="3976800" cy="31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7209" l="0" r="0" t="0"/>
          <a:stretch/>
        </p:blipFill>
        <p:spPr>
          <a:xfrm>
            <a:off x="64575" y="1251925"/>
            <a:ext cx="8048625" cy="46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Metric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048625" cy="3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00" y="1277025"/>
            <a:ext cx="826537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KNN: K Nearest Neighbor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007225"/>
            <a:ext cx="8317975" cy="23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Tuning Parameters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991599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KNN: K Nearest Neighbor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63" y="1648325"/>
            <a:ext cx="8832275" cy="28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KNN: K Nearest Neighbor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25" y="6285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M.L. Models Utilized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4572000" y="43217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131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To conclude, our overall accuracy did not achieve the level of height we had initially sought to strive for. </a:t>
            </a:r>
            <a:endParaRPr sz="14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2131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The KNN ultimately performed better than the Decision Tree model. </a:t>
            </a:r>
            <a:endParaRPr sz="14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60"/>
          </a:p>
          <a:p>
            <a:pPr indent="-32131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60"/>
              <a:buChar char="●"/>
            </a:pPr>
            <a:r>
              <a:rPr lang="en" sz="1460"/>
              <a:t>More specifically, the Decision Tree scored an accuracy of 34.29% while the KNN scored an accuracy of 65.71%. Post hypertuning there was a slight increase for both, with the Decision Tree becoming 37.14% and the KNN becoming 71.43%. The Decision Tree utilized Gridsearch whilst the KNN utilized the cross valuation. </a:t>
            </a:r>
            <a:endParaRPr sz="146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10"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8617" l="0" r="50448" t="0"/>
          <a:stretch/>
        </p:blipFill>
        <p:spPr>
          <a:xfrm>
            <a:off x="154650" y="3273575"/>
            <a:ext cx="4020651" cy="16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 b="0" l="3171" r="47589" t="0"/>
          <a:stretch/>
        </p:blipFill>
        <p:spPr>
          <a:xfrm>
            <a:off x="154650" y="1706875"/>
            <a:ext cx="4020649" cy="14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of Results: Line Chart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600"/>
            <a:ext cx="9143999" cy="386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495025" y="49387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Objective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572000" y="2374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Our main objective for this project was to analyze the trend in stock prices for Apple Inc. from 100 days prior to May 5th, 2021; this was done to predict if the closing prices were higher or lower than the opening prices for this time frame.</a:t>
            </a:r>
            <a:endParaRPr sz="19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would tell us whether the stock was trending upward or downward both daily and overall from when data was collected.</a:t>
            </a:r>
            <a:endParaRPr sz="19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00" y="1307575"/>
            <a:ext cx="3009300" cy="195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 of Results: Bar Graph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Conclusions Drawn From Project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results of this project have shown that from the dataset analyzed, 52 days in total </a:t>
            </a:r>
            <a:r>
              <a:rPr lang="en" sz="1500"/>
              <a:t>experienced</a:t>
            </a:r>
            <a:r>
              <a:rPr lang="en" sz="1500"/>
              <a:t> a net decrease from opening to closing stock prices. </a:t>
            </a:r>
            <a:r>
              <a:rPr lang="en" sz="1500"/>
              <a:t>Conversely, 48 days experienced a net increase from the opening to closing stock value.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total, after the studied 100 day period there was a net negative decrease from opening to closing prices by approximately $13.97.</a:t>
            </a:r>
            <a:endParaRPr sz="1500"/>
          </a:p>
        </p:txBody>
      </p:sp>
      <p:pic>
        <p:nvPicPr>
          <p:cNvPr id="194" name="Google Shape;194;p33"/>
          <p:cNvPicPr preferRelativeResize="0"/>
          <p:nvPr/>
        </p:nvPicPr>
        <p:blipFill rotWithShape="1">
          <a:blip r:embed="rId3">
            <a:alphaModFix/>
          </a:blip>
          <a:srcRect b="28697" l="16096" r="54589" t="50010"/>
          <a:stretch/>
        </p:blipFill>
        <p:spPr>
          <a:xfrm>
            <a:off x="311725" y="2196250"/>
            <a:ext cx="3706499" cy="23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Cited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4633225" y="43220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Cheng, A. (2020, February 11). </a:t>
            </a:r>
            <a:r>
              <a:rPr i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Learning: Step-By-Step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Medium. </a:t>
            </a:r>
            <a:r>
              <a:rPr lang="en" sz="6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https://towardsdatascience.com/machine-learning-step-by-step-6fbde95c455a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Yahoo! (2021, May 17). </a:t>
            </a:r>
            <a:r>
              <a:rPr i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Apple Inc. (AAPL) Stock Historical Prices &amp; Data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Yahoo! Finance. </a:t>
            </a:r>
            <a:r>
              <a:rPr lang="en" sz="6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https://finance.yahoo.com/quote/AAPL/history/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YouTube. (2020). </a:t>
            </a:r>
            <a:r>
              <a:rPr i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 Prediction Using Python &amp; Machine Learning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i="1"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YouTube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" sz="6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https://www.youtube.com/watch?v=tQx-XGPecBA</a:t>
            </a:r>
            <a:r>
              <a:rPr lang="en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6">
            <a:alphaModFix amt="32000"/>
          </a:blip>
          <a:stretch>
            <a:fillRect/>
          </a:stretch>
        </p:blipFill>
        <p:spPr>
          <a:xfrm>
            <a:off x="1114875" y="1381700"/>
            <a:ext cx="2100192" cy="18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7585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Utilized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While we </a:t>
            </a:r>
            <a:r>
              <a:rPr lang="en" sz="1800"/>
              <a:t>utilized </a:t>
            </a:r>
            <a:r>
              <a:rPr lang="en" sz="1800"/>
              <a:t>the </a:t>
            </a:r>
            <a:r>
              <a:rPr lang="en" sz="1800"/>
              <a:t>dataset to collect from December 10th of 2020 to May 5th of 2021, the entirety of the dataset actually contained data for the past 20 years.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dataset was obtained directly from Yahoo finance due to its access to stock prices across different periods of time.</a:t>
            </a:r>
            <a:endParaRPr sz="18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055538" y="1170153"/>
            <a:ext cx="2241775" cy="22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64648" l="13783" r="45832" t="32192"/>
          <a:stretch/>
        </p:blipFill>
        <p:spPr>
          <a:xfrm>
            <a:off x="137475" y="679375"/>
            <a:ext cx="4133850" cy="1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4294967295" type="title"/>
          </p:nvPr>
        </p:nvSpPr>
        <p:spPr>
          <a:xfrm>
            <a:off x="2917400" y="45825"/>
            <a:ext cx="3706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0" r="-76865" t="0"/>
          <a:stretch/>
        </p:blipFill>
        <p:spPr>
          <a:xfrm>
            <a:off x="191425" y="870600"/>
            <a:ext cx="12694275" cy="34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4294967295" type="title"/>
          </p:nvPr>
        </p:nvSpPr>
        <p:spPr>
          <a:xfrm>
            <a:off x="2917400" y="45825"/>
            <a:ext cx="3706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45363" l="16428" r="34966" t="37217"/>
          <a:stretch/>
        </p:blipFill>
        <p:spPr>
          <a:xfrm>
            <a:off x="439050" y="952875"/>
            <a:ext cx="8265902" cy="28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4294967295" type="title"/>
          </p:nvPr>
        </p:nvSpPr>
        <p:spPr>
          <a:xfrm>
            <a:off x="2718738" y="142175"/>
            <a:ext cx="3706500" cy="8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Data Cleaning &amp; Data Preparation 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00" y="1095026"/>
            <a:ext cx="8495600" cy="35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ctrTitle"/>
          </p:nvPr>
        </p:nvSpPr>
        <p:spPr>
          <a:xfrm>
            <a:off x="311700" y="81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Technique: Classification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-192350" y="1225600"/>
            <a:ext cx="8325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63"/>
              <a:buNone/>
            </a:pPr>
            <a:r>
              <a:rPr lang="en" sz="1862"/>
              <a:t>Data Classi</a:t>
            </a:r>
            <a:r>
              <a:rPr lang="en" sz="1862"/>
              <a:t>fication was utilized within this project specifically to analyze the stock prices on a daily basis in determination of </a:t>
            </a:r>
            <a:r>
              <a:rPr lang="en" sz="1862"/>
              <a:t>whether</a:t>
            </a:r>
            <a:r>
              <a:rPr lang="en" sz="1862"/>
              <a:t> or not specific days experienced an overall rise of fall from their opening to closing prices.</a:t>
            </a:r>
            <a:endParaRPr sz="1862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1371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3072" l="0" r="0" t="0"/>
          <a:stretch/>
        </p:blipFill>
        <p:spPr>
          <a:xfrm>
            <a:off x="3159974" y="2716100"/>
            <a:ext cx="5984026" cy="2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4625"/>
            <a:ext cx="7828151" cy="17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2150"/>
            <a:ext cx="4937300" cy="385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4">
            <a:alphaModFix/>
          </a:blip>
          <a:srcRect b="0" l="48410" r="2226" t="0"/>
          <a:stretch/>
        </p:blipFill>
        <p:spPr>
          <a:xfrm>
            <a:off x="4857150" y="2027600"/>
            <a:ext cx="2371274" cy="30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